
<file path=[Content_Types].xml><?xml version="1.0" encoding="utf-8"?>
<Types xmlns="http://schemas.openxmlformats.org/package/2006/content-types">
  <Default Extension="jpeg" ContentType="image/jpeg"/>
  <Default Extension="mp3" ContentType="audio/m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691"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12/27/2021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87697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12/27/2021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338106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12/27/2021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573156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12/27/2021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0719086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12/27/2021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8229945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12/27/2021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6080811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12/27/2021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4876163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12/27/2021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7571972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12/27/2021</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extLst>
      <p:ext uri="{BB962C8B-B14F-4D97-AF65-F5344CB8AC3E}">
        <p14:creationId xmlns:p14="http://schemas.microsoft.com/office/powerpoint/2010/main" val="1874591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12/27/2021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579782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12/27/2021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184843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12/27/2021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490720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12/27/2021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512718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12/27/2021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877851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12/27/2021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877362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12/27/2021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846476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12/27/2021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661316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12/27/2021</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extLst>
      <p:ext uri="{BB962C8B-B14F-4D97-AF65-F5344CB8AC3E}">
        <p14:creationId xmlns:p14="http://schemas.microsoft.com/office/powerpoint/2010/main" val="2867616123"/>
      </p:ext>
    </p:extLst>
  </p:cSld>
  <p:clrMap bg1="dk1" tx1="lt1" bg2="dk2" tx2="lt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 id="2147483779" r:id="rId17"/>
  </p:sldLayoutIdLst>
  <p:transition spd="slow">
    <p:wheel spokes="1"/>
  </p:transition>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41CE2-82DF-7741-A283-A5EE9959ED43}"/>
              </a:ext>
            </a:extLst>
          </p:cNvPr>
          <p:cNvSpPr>
            <a:spLocks noGrp="1"/>
          </p:cNvSpPr>
          <p:nvPr>
            <p:ph type="ctrTitle"/>
          </p:nvPr>
        </p:nvSpPr>
        <p:spPr>
          <a:xfrm>
            <a:off x="-1206536" y="3320456"/>
            <a:ext cx="8144134" cy="1373070"/>
          </a:xfrm>
        </p:spPr>
        <p:txBody>
          <a:bodyPr>
            <a:normAutofit fontScale="90000"/>
          </a:bodyPr>
          <a:lstStyle/>
          <a:p>
            <a:r>
              <a:rPr lang="en-IN" sz="6600" b="1"/>
              <a:t>RAPID QUESTION</a:t>
            </a:r>
            <a:br>
              <a:rPr lang="en-IN" sz="6600" b="1"/>
            </a:br>
            <a:r>
              <a:rPr lang="en-IN" sz="6600" b="1"/>
              <a:t>SET:- VI</a:t>
            </a:r>
            <a:endParaRPr lang="en-US" sz="6600" b="1"/>
          </a:p>
        </p:txBody>
      </p:sp>
      <p:sp>
        <p:nvSpPr>
          <p:cNvPr id="3" name="Subtitle 2">
            <a:extLst>
              <a:ext uri="{FF2B5EF4-FFF2-40B4-BE49-F238E27FC236}">
                <a16:creationId xmlns:a16="http://schemas.microsoft.com/office/drawing/2014/main" id="{6BFAC3A8-5B79-8F43-ABB7-E150EAF722DA}"/>
              </a:ext>
            </a:extLst>
          </p:cNvPr>
          <p:cNvSpPr>
            <a:spLocks noGrp="1"/>
          </p:cNvSpPr>
          <p:nvPr>
            <p:ph type="subTitle" idx="1"/>
          </p:nvPr>
        </p:nvSpPr>
        <p:spPr>
          <a:xfrm>
            <a:off x="-1400059" y="4938324"/>
            <a:ext cx="8144134" cy="1117687"/>
          </a:xfrm>
        </p:spPr>
        <p:txBody>
          <a:bodyPr>
            <a:normAutofit/>
          </a:bodyPr>
          <a:lstStyle/>
          <a:p>
            <a:r>
              <a:rPr lang="en-IN" sz="3600" b="1"/>
              <a:t>(Class- 6 to 8)</a:t>
            </a:r>
            <a:endParaRPr lang="en-US" sz="3600" b="1"/>
          </a:p>
        </p:txBody>
      </p:sp>
    </p:spTree>
    <p:extLst>
      <p:ext uri="{BB962C8B-B14F-4D97-AF65-F5344CB8AC3E}">
        <p14:creationId xmlns:p14="http://schemas.microsoft.com/office/powerpoint/2010/main" val="3930123168"/>
      </p:ext>
    </p:extLst>
  </p:cSld>
  <p:clrMapOvr>
    <a:masterClrMapping/>
  </p:clrMapOvr>
  <p:transition spd="slow">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FD616-EA79-CA41-A471-0FB6DE04BAFA}"/>
              </a:ext>
            </a:extLst>
          </p:cNvPr>
          <p:cNvSpPr>
            <a:spLocks noGrp="1"/>
          </p:cNvSpPr>
          <p:nvPr>
            <p:ph type="title"/>
          </p:nvPr>
        </p:nvSpPr>
        <p:spPr/>
        <p:txBody>
          <a:bodyPr vert="horz" lIns="91440" tIns="45720" rIns="91440" bIns="45720" rtlCol="0" anchor="ctr">
            <a:normAutofit fontScale="90000"/>
          </a:bodyPr>
          <a:lstStyle/>
          <a:p>
            <a:r>
              <a:rPr lang="en-IN" sz="4800" b="1"/>
              <a:t>QUESTION NO. – 9</a:t>
            </a:r>
            <a:br>
              <a:rPr lang="en-IN" sz="4800" b="1"/>
            </a:br>
            <a:endParaRPr lang="en-US" sz="4800" b="1"/>
          </a:p>
        </p:txBody>
      </p:sp>
      <p:sp>
        <p:nvSpPr>
          <p:cNvPr id="3" name="Content Placeholder 2">
            <a:extLst>
              <a:ext uri="{FF2B5EF4-FFF2-40B4-BE49-F238E27FC236}">
                <a16:creationId xmlns:a16="http://schemas.microsoft.com/office/drawing/2014/main" id="{82299D2D-4253-F649-B547-34C020DFB489}"/>
              </a:ext>
            </a:extLst>
          </p:cNvPr>
          <p:cNvSpPr>
            <a:spLocks noGrp="1"/>
          </p:cNvSpPr>
          <p:nvPr>
            <p:ph idx="1"/>
          </p:nvPr>
        </p:nvSpPr>
        <p:spPr>
          <a:xfrm>
            <a:off x="256989" y="2240111"/>
            <a:ext cx="11620536" cy="4279222"/>
          </a:xfrm>
        </p:spPr>
        <p:txBody>
          <a:bodyPr vert="horz" lIns="91440" tIns="45720" rIns="91440" bIns="45720" rtlCol="0">
            <a:normAutofit/>
          </a:bodyPr>
          <a:lstStyle/>
          <a:p>
            <a:r>
              <a:rPr lang="en-IN" sz="3600" b="1">
                <a:solidFill>
                  <a:srgbClr val="000000"/>
                </a:solidFill>
                <a:latin typeface="Open Sans" panose="020B0606030504020204" pitchFamily="34" charset="0"/>
              </a:rPr>
              <a:t>Identify this personality who is politician as well as cricketer.</a:t>
            </a:r>
          </a:p>
          <a:p>
            <a:r>
              <a:rPr lang="en-IN" sz="3600" b="1">
                <a:solidFill>
                  <a:srgbClr val="000000"/>
                </a:solidFill>
                <a:latin typeface="Open Sans" panose="020B0606030504020204" pitchFamily="34" charset="0"/>
              </a:rPr>
              <a:t>इस शख्सियत को पहचानिए जो राजनेता होने के साथ-साथ क्रिकेटर भी है</a:t>
            </a:r>
            <a:endParaRPr lang="en-US" sz="3600" b="1">
              <a:solidFill>
                <a:srgbClr val="000000"/>
              </a:solidFill>
              <a:latin typeface="Open Sans" panose="020B0606030504020204" pitchFamily="34" charset="0"/>
            </a:endParaRPr>
          </a:p>
        </p:txBody>
      </p:sp>
      <p:pic>
        <p:nvPicPr>
          <p:cNvPr id="4" name="Indaia Vs Australia Commentary In Hindi.mp3">
            <a:hlinkClick r:id="" action="ppaction://media"/>
            <a:extLst>
              <a:ext uri="{FF2B5EF4-FFF2-40B4-BE49-F238E27FC236}">
                <a16:creationId xmlns:a16="http://schemas.microsoft.com/office/drawing/2014/main" id="{150CC532-687F-2A4E-8FA7-6FDBF9668903}"/>
              </a:ext>
            </a:extLst>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5140477" y="3800249"/>
            <a:ext cx="2960010" cy="2960010"/>
          </a:xfrm>
          <a:prstGeom prst="rect">
            <a:avLst/>
          </a:prstGeom>
        </p:spPr>
      </p:pic>
    </p:spTree>
    <p:extLst>
      <p:ext uri="{BB962C8B-B14F-4D97-AF65-F5344CB8AC3E}">
        <p14:creationId xmlns:p14="http://schemas.microsoft.com/office/powerpoint/2010/main" val="150366667"/>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35735"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StopAudio" delay="0">
                      <p:tgtEl>
                        <p:sldTgt/>
                      </p:tgtEl>
                    </p:cond>
                  </p:endCondLst>
                </p:cTn>
                <p:tgtEl>
                  <p:spTgt spid="4"/>
                </p:tgtEl>
              </p:cMediaNode>
            </p:audi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61BFC-31B0-6040-B77D-428559A66403}"/>
              </a:ext>
            </a:extLst>
          </p:cNvPr>
          <p:cNvSpPr>
            <a:spLocks noGrp="1"/>
          </p:cNvSpPr>
          <p:nvPr>
            <p:ph type="title"/>
          </p:nvPr>
        </p:nvSpPr>
        <p:spPr>
          <a:xfrm>
            <a:off x="-54428" y="-108856"/>
            <a:ext cx="12300856" cy="2890761"/>
          </a:xfrm>
        </p:spPr>
        <p:txBody>
          <a:bodyPr vert="horz" lIns="91440" tIns="45720" rIns="91440" bIns="45720" rtlCol="0" anchor="ctr">
            <a:noAutofit/>
          </a:bodyPr>
          <a:lstStyle/>
          <a:p>
            <a:r>
              <a:rPr lang="en-IN" sz="3200" b="1" dirty="0"/>
              <a:t>10. Identify this city , located in Karnataka, which is also known as the Scotland of India. Famous for its hospitality and coffee plantation. </a:t>
            </a:r>
            <a:br>
              <a:rPr lang="en-IN" sz="3200" b="1" dirty="0"/>
            </a:br>
            <a:r>
              <a:rPr lang="en-IN" sz="3200" b="1" dirty="0" err="1"/>
              <a:t>कर्नाटक</a:t>
            </a:r>
            <a:r>
              <a:rPr lang="en-IN" sz="3200" b="1" dirty="0"/>
              <a:t> </a:t>
            </a:r>
            <a:r>
              <a:rPr lang="en-IN" sz="3200" b="1" dirty="0" err="1"/>
              <a:t>में</a:t>
            </a:r>
            <a:r>
              <a:rPr lang="en-IN" sz="3200" b="1" dirty="0"/>
              <a:t> </a:t>
            </a:r>
            <a:r>
              <a:rPr lang="en-IN" sz="3200" b="1" dirty="0" err="1"/>
              <a:t>स्थित</a:t>
            </a:r>
            <a:r>
              <a:rPr lang="en-IN" sz="3200" b="1" dirty="0"/>
              <a:t> </a:t>
            </a:r>
            <a:r>
              <a:rPr lang="en-IN" sz="3200" b="1" dirty="0" err="1"/>
              <a:t>इस</a:t>
            </a:r>
            <a:r>
              <a:rPr lang="en-IN" sz="3200" b="1" dirty="0"/>
              <a:t> </a:t>
            </a:r>
            <a:r>
              <a:rPr lang="en-IN" sz="3200" b="1" dirty="0" err="1"/>
              <a:t>शहर</a:t>
            </a:r>
            <a:r>
              <a:rPr lang="en-IN" sz="3200" b="1" dirty="0"/>
              <a:t> </a:t>
            </a:r>
            <a:r>
              <a:rPr lang="en-IN" sz="3200" b="1" dirty="0" err="1"/>
              <a:t>की</a:t>
            </a:r>
            <a:r>
              <a:rPr lang="en-IN" sz="3200" b="1" dirty="0"/>
              <a:t> </a:t>
            </a:r>
            <a:r>
              <a:rPr lang="en-IN" sz="3200" b="1" dirty="0" err="1"/>
              <a:t>पहचान</a:t>
            </a:r>
            <a:r>
              <a:rPr lang="en-IN" sz="3200" b="1" dirty="0"/>
              <a:t> </a:t>
            </a:r>
            <a:r>
              <a:rPr lang="en-IN" sz="3200" b="1" dirty="0" err="1"/>
              <a:t>करें</a:t>
            </a:r>
            <a:r>
              <a:rPr lang="en-IN" sz="3200" b="1" dirty="0"/>
              <a:t>, </a:t>
            </a:r>
            <a:r>
              <a:rPr lang="en-IN" sz="3200" b="1" dirty="0" err="1"/>
              <a:t>जिसे</a:t>
            </a:r>
            <a:r>
              <a:rPr lang="en-IN" sz="3200" b="1" dirty="0"/>
              <a:t> </a:t>
            </a:r>
            <a:r>
              <a:rPr lang="en-IN" sz="3200" b="1" dirty="0" err="1"/>
              <a:t>भारत</a:t>
            </a:r>
            <a:r>
              <a:rPr lang="en-IN" sz="3200" b="1" dirty="0"/>
              <a:t> </a:t>
            </a:r>
            <a:r>
              <a:rPr lang="en-IN" sz="3200" b="1" dirty="0" err="1"/>
              <a:t>का</a:t>
            </a:r>
            <a:r>
              <a:rPr lang="en-IN" sz="3200" b="1" dirty="0"/>
              <a:t> </a:t>
            </a:r>
            <a:r>
              <a:rPr lang="en-IN" sz="3200" b="1" dirty="0" err="1"/>
              <a:t>स्कॉटलैंड</a:t>
            </a:r>
            <a:r>
              <a:rPr lang="en-IN" sz="3200" b="1" dirty="0"/>
              <a:t> </a:t>
            </a:r>
            <a:r>
              <a:rPr lang="en-IN" sz="3200" b="1" dirty="0" err="1"/>
              <a:t>भी</a:t>
            </a:r>
            <a:r>
              <a:rPr lang="en-IN" sz="3200" b="1" dirty="0"/>
              <a:t> </a:t>
            </a:r>
            <a:r>
              <a:rPr lang="en-IN" sz="3200" b="1" dirty="0" err="1"/>
              <a:t>कहा</a:t>
            </a:r>
            <a:r>
              <a:rPr lang="en-IN" sz="3200" b="1" dirty="0"/>
              <a:t> </a:t>
            </a:r>
            <a:r>
              <a:rPr lang="en-IN" sz="3200" b="1" dirty="0" err="1"/>
              <a:t>जाता</a:t>
            </a:r>
            <a:r>
              <a:rPr lang="en-IN" sz="3200" b="1" dirty="0"/>
              <a:t> </a:t>
            </a:r>
            <a:r>
              <a:rPr lang="en-IN" sz="3200" b="1" dirty="0" err="1"/>
              <a:t>है</a:t>
            </a:r>
            <a:r>
              <a:rPr lang="en-IN" sz="3200" b="1" dirty="0"/>
              <a:t>। </a:t>
            </a:r>
            <a:r>
              <a:rPr lang="en-IN" sz="3200" b="1" dirty="0" err="1"/>
              <a:t>अपनी</a:t>
            </a:r>
            <a:r>
              <a:rPr lang="en-IN" sz="3200" b="1" dirty="0"/>
              <a:t> </a:t>
            </a:r>
            <a:r>
              <a:rPr lang="en-IN" sz="3200" b="1" dirty="0" err="1"/>
              <a:t>सत्कार</a:t>
            </a:r>
            <a:r>
              <a:rPr lang="en-IN" sz="3200" b="1" dirty="0"/>
              <a:t> </a:t>
            </a:r>
            <a:r>
              <a:rPr lang="en-IN" sz="3200" b="1" dirty="0" err="1"/>
              <a:t>और</a:t>
            </a:r>
            <a:r>
              <a:rPr lang="en-IN" sz="3200" b="1" dirty="0"/>
              <a:t> </a:t>
            </a:r>
            <a:r>
              <a:rPr lang="en-IN" sz="3200" b="1" dirty="0" err="1"/>
              <a:t>कॉफी</a:t>
            </a:r>
            <a:r>
              <a:rPr lang="en-IN" sz="3200" b="1" dirty="0"/>
              <a:t> </a:t>
            </a:r>
            <a:r>
              <a:rPr lang="en-IN" sz="3200" b="1" dirty="0" err="1"/>
              <a:t>बागान</a:t>
            </a:r>
            <a:r>
              <a:rPr lang="en-IN" sz="3200" b="1" dirty="0"/>
              <a:t> </a:t>
            </a:r>
            <a:r>
              <a:rPr lang="en-IN" sz="3200" b="1" dirty="0" err="1"/>
              <a:t>के</a:t>
            </a:r>
            <a:r>
              <a:rPr lang="en-IN" sz="3200" b="1" dirty="0"/>
              <a:t> </a:t>
            </a:r>
            <a:r>
              <a:rPr lang="en-IN" sz="3200" b="1" dirty="0" err="1"/>
              <a:t>लिए</a:t>
            </a:r>
            <a:r>
              <a:rPr lang="en-IN" sz="3200" b="1" dirty="0"/>
              <a:t> </a:t>
            </a:r>
            <a:r>
              <a:rPr lang="en-IN" sz="3200" b="1" dirty="0" err="1"/>
              <a:t>प्रसिद्ध</a:t>
            </a:r>
            <a:r>
              <a:rPr lang="en-IN" sz="3200" b="1" dirty="0"/>
              <a:t> </a:t>
            </a:r>
            <a:r>
              <a:rPr lang="en-IN" sz="3200" b="1" dirty="0" err="1"/>
              <a:t>है</a:t>
            </a:r>
            <a:r>
              <a:rPr lang="en-IN" sz="3200" b="1" dirty="0"/>
              <a:t>।</a:t>
            </a:r>
            <a:endParaRPr lang="en-US" sz="3200" b="1" dirty="0"/>
          </a:p>
        </p:txBody>
      </p:sp>
      <p:pic>
        <p:nvPicPr>
          <p:cNvPr id="4" name="Picture 4">
            <a:extLst>
              <a:ext uri="{FF2B5EF4-FFF2-40B4-BE49-F238E27FC236}">
                <a16:creationId xmlns:a16="http://schemas.microsoft.com/office/drawing/2014/main" id="{528380A0-0B00-F447-ADC6-E6E68DF9D88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74095" y="2781905"/>
            <a:ext cx="10994572" cy="3539879"/>
          </a:xfrm>
        </p:spPr>
      </p:pic>
    </p:spTree>
    <p:extLst>
      <p:ext uri="{BB962C8B-B14F-4D97-AF65-F5344CB8AC3E}">
        <p14:creationId xmlns:p14="http://schemas.microsoft.com/office/powerpoint/2010/main" val="3512954210"/>
      </p:ext>
    </p:extLst>
  </p:cSld>
  <p:clrMapOvr>
    <a:masterClrMapping/>
  </p:clrMapOvr>
  <p:transition spd="slow">
    <p:wheel spokes="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65313-0214-124E-84E5-2785EE6A0AD3}"/>
              </a:ext>
            </a:extLst>
          </p:cNvPr>
          <p:cNvSpPr>
            <a:spLocks noGrp="1"/>
          </p:cNvSpPr>
          <p:nvPr>
            <p:ph type="title"/>
          </p:nvPr>
        </p:nvSpPr>
        <p:spPr>
          <a:xfrm>
            <a:off x="3995057" y="-263828"/>
            <a:ext cx="10515600" cy="1325563"/>
          </a:xfrm>
        </p:spPr>
        <p:txBody>
          <a:bodyPr vert="horz" lIns="91440" tIns="45720" rIns="91440" bIns="45720" rtlCol="0" anchor="ctr">
            <a:normAutofit/>
          </a:bodyPr>
          <a:lstStyle/>
          <a:p>
            <a:r>
              <a:rPr lang="en-IN" sz="4800" b="1"/>
              <a:t>ANSWERS</a:t>
            </a:r>
            <a:endParaRPr lang="en-US" sz="4800" b="1"/>
          </a:p>
        </p:txBody>
      </p:sp>
      <p:sp>
        <p:nvSpPr>
          <p:cNvPr id="3" name="Content Placeholder 2">
            <a:extLst>
              <a:ext uri="{FF2B5EF4-FFF2-40B4-BE49-F238E27FC236}">
                <a16:creationId xmlns:a16="http://schemas.microsoft.com/office/drawing/2014/main" id="{AF16EF2F-F99C-B54C-8385-8C05AA9E6AF5}"/>
              </a:ext>
            </a:extLst>
          </p:cNvPr>
          <p:cNvSpPr>
            <a:spLocks noGrp="1"/>
          </p:cNvSpPr>
          <p:nvPr>
            <p:ph idx="1"/>
          </p:nvPr>
        </p:nvSpPr>
        <p:spPr>
          <a:xfrm>
            <a:off x="193524" y="1061735"/>
            <a:ext cx="12446000" cy="5989790"/>
          </a:xfrm>
        </p:spPr>
        <p:txBody>
          <a:bodyPr>
            <a:noAutofit/>
          </a:bodyPr>
          <a:lstStyle/>
          <a:p>
            <a:pPr marL="0" indent="0">
              <a:buNone/>
            </a:pPr>
            <a:r>
              <a:rPr lang="en-IN" sz="3200" b="1"/>
              <a:t>   1. Planet (ग्रह)</a:t>
            </a:r>
          </a:p>
          <a:p>
            <a:pPr marL="0" indent="0">
              <a:buNone/>
            </a:pPr>
            <a:r>
              <a:rPr lang="en-IN" sz="3200" b="1"/>
              <a:t>   2. Nargis Dutt (नरगिस दत्ता)</a:t>
            </a:r>
          </a:p>
          <a:p>
            <a:r>
              <a:rPr lang="en-IN" sz="3200" b="1"/>
              <a:t>3. Ramesh (रमेश)</a:t>
            </a:r>
          </a:p>
          <a:p>
            <a:r>
              <a:rPr lang="en-IN" sz="3200" b="1"/>
              <a:t>4. The Hague ( Netherlands) (हेगा, नीदरलैंड)</a:t>
            </a:r>
          </a:p>
          <a:p>
            <a:r>
              <a:rPr lang="en-IN" sz="3200" b="1"/>
              <a:t>5. (3)</a:t>
            </a:r>
          </a:p>
          <a:p>
            <a:r>
              <a:rPr lang="en-IN" sz="3200" b="1"/>
              <a:t>6. Malyalam (मलयालम)</a:t>
            </a:r>
          </a:p>
          <a:p>
            <a:r>
              <a:rPr lang="en-IN" sz="3200" b="1"/>
              <a:t>7. 10 </a:t>
            </a:r>
          </a:p>
          <a:p>
            <a:r>
              <a:rPr lang="en-IN" sz="3200" b="1"/>
              <a:t>8. Daisy (गुलबहार)</a:t>
            </a:r>
          </a:p>
          <a:p>
            <a:r>
              <a:rPr lang="en-IN" sz="3200" b="1"/>
              <a:t>9. Navjot Singh Sidhu ( नवजोत सिंह सिद्धू)</a:t>
            </a:r>
          </a:p>
          <a:p>
            <a:pPr marL="0" indent="0">
              <a:buNone/>
            </a:pPr>
            <a:r>
              <a:rPr lang="en-IN" sz="3200" b="1"/>
              <a:t>10. Coorg (कुर्ग)</a:t>
            </a:r>
            <a:endParaRPr lang="en-US" sz="3200" b="1"/>
          </a:p>
        </p:txBody>
      </p:sp>
    </p:spTree>
    <p:extLst>
      <p:ext uri="{BB962C8B-B14F-4D97-AF65-F5344CB8AC3E}">
        <p14:creationId xmlns:p14="http://schemas.microsoft.com/office/powerpoint/2010/main" val="1563513452"/>
      </p:ext>
    </p:extLst>
  </p:cSld>
  <p:clrMapOvr>
    <a:masterClrMapping/>
  </p:clrMapOvr>
  <p:transition spd="slow">
    <p:wheel spokes="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C207C-895B-5345-947A-176A244E0344}"/>
              </a:ext>
            </a:extLst>
          </p:cNvPr>
          <p:cNvSpPr>
            <a:spLocks noGrp="1"/>
          </p:cNvSpPr>
          <p:nvPr>
            <p:ph type="title"/>
          </p:nvPr>
        </p:nvSpPr>
        <p:spPr/>
        <p:txBody>
          <a:bodyPr>
            <a:normAutofit/>
          </a:bodyPr>
          <a:lstStyle/>
          <a:p>
            <a:r>
              <a:rPr lang="en-IN" sz="4800" b="1"/>
              <a:t>QUESTION NO. – 1 </a:t>
            </a:r>
            <a:endParaRPr lang="en-US" sz="4800" b="1"/>
          </a:p>
        </p:txBody>
      </p:sp>
      <p:sp>
        <p:nvSpPr>
          <p:cNvPr id="3" name="Content Placeholder 2">
            <a:extLst>
              <a:ext uri="{FF2B5EF4-FFF2-40B4-BE49-F238E27FC236}">
                <a16:creationId xmlns:a16="http://schemas.microsoft.com/office/drawing/2014/main" id="{1B3AE331-AD96-EA4D-AC74-3532EBB099DD}"/>
              </a:ext>
            </a:extLst>
          </p:cNvPr>
          <p:cNvSpPr>
            <a:spLocks noGrp="1"/>
          </p:cNvSpPr>
          <p:nvPr>
            <p:ph idx="1"/>
          </p:nvPr>
        </p:nvSpPr>
        <p:spPr>
          <a:xfrm>
            <a:off x="400957" y="2636007"/>
            <a:ext cx="10664371" cy="4064756"/>
          </a:xfrm>
        </p:spPr>
        <p:txBody>
          <a:bodyPr>
            <a:normAutofit/>
          </a:bodyPr>
          <a:lstStyle/>
          <a:p>
            <a:r>
              <a:rPr lang="en-IN" sz="4800" b="1" i="0">
                <a:solidFill>
                  <a:srgbClr val="000000"/>
                </a:solidFill>
                <a:effectLst/>
                <a:latin typeface="Open Sans" panose="020B0606030504020204" pitchFamily="34" charset="0"/>
              </a:rPr>
              <a:t>Complete analogous pair: Moon : Satellite : : Earth : ?</a:t>
            </a:r>
          </a:p>
          <a:p>
            <a:r>
              <a:rPr lang="en-IN" sz="4800" b="1">
                <a:solidFill>
                  <a:srgbClr val="000000"/>
                </a:solidFill>
                <a:latin typeface="Open Sans" panose="020B0606030504020204" pitchFamily="34" charset="0"/>
              </a:rPr>
              <a:t>पूर्ण समरूप युग्म : चन्द्रमा : उपग्रह : : पृथ्वी : ?</a:t>
            </a:r>
            <a:endParaRPr lang="en-US" sz="4800"/>
          </a:p>
        </p:txBody>
      </p:sp>
    </p:spTree>
    <p:extLst>
      <p:ext uri="{BB962C8B-B14F-4D97-AF65-F5344CB8AC3E}">
        <p14:creationId xmlns:p14="http://schemas.microsoft.com/office/powerpoint/2010/main" val="1314348501"/>
      </p:ext>
    </p:extLst>
  </p:cSld>
  <p:clrMapOvr>
    <a:masterClrMapping/>
  </p:clrMapOvr>
  <p:transition spd="slow">
    <p:wheel spokes="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06691-FC46-E344-859F-86264E344A79}"/>
              </a:ext>
            </a:extLst>
          </p:cNvPr>
          <p:cNvSpPr>
            <a:spLocks noGrp="1"/>
          </p:cNvSpPr>
          <p:nvPr>
            <p:ph type="title"/>
          </p:nvPr>
        </p:nvSpPr>
        <p:spPr>
          <a:xfrm>
            <a:off x="576944" y="548875"/>
            <a:ext cx="10396882" cy="1151965"/>
          </a:xfrm>
        </p:spPr>
        <p:txBody>
          <a:bodyPr vert="horz" lIns="91440" tIns="45720" rIns="91440" bIns="45720" rtlCol="0" anchor="ctr">
            <a:normAutofit/>
          </a:bodyPr>
          <a:lstStyle/>
          <a:p>
            <a:r>
              <a:rPr lang="en-IN" sz="4800" b="1"/>
              <a:t>QUESTION NO. – 2 </a:t>
            </a:r>
            <a:endParaRPr lang="en-US" sz="4800" b="1"/>
          </a:p>
        </p:txBody>
      </p:sp>
      <p:sp>
        <p:nvSpPr>
          <p:cNvPr id="3" name="Content Placeholder 2">
            <a:extLst>
              <a:ext uri="{FF2B5EF4-FFF2-40B4-BE49-F238E27FC236}">
                <a16:creationId xmlns:a16="http://schemas.microsoft.com/office/drawing/2014/main" id="{757F5896-25FF-AB47-8FC3-170F4794C209}"/>
              </a:ext>
            </a:extLst>
          </p:cNvPr>
          <p:cNvSpPr>
            <a:spLocks noGrp="1"/>
          </p:cNvSpPr>
          <p:nvPr>
            <p:ph idx="1"/>
          </p:nvPr>
        </p:nvSpPr>
        <p:spPr>
          <a:xfrm>
            <a:off x="227995" y="2286000"/>
            <a:ext cx="11542485" cy="6342205"/>
          </a:xfrm>
        </p:spPr>
        <p:txBody>
          <a:bodyPr vert="horz" lIns="91440" tIns="45720" rIns="91440" bIns="45720" rtlCol="0">
            <a:normAutofit/>
          </a:bodyPr>
          <a:lstStyle/>
          <a:p>
            <a:r>
              <a:rPr lang="en-IN" sz="4800" b="1">
                <a:solidFill>
                  <a:srgbClr val="000000"/>
                </a:solidFill>
                <a:latin typeface="Open Sans" panose="020B0606030504020204" pitchFamily="34" charset="0"/>
              </a:rPr>
              <a:t>The first Indian actress to have been nominated to the Rajya Sabha was</a:t>
            </a:r>
          </a:p>
          <a:p>
            <a:r>
              <a:rPr lang="en-IN" sz="4800" b="1">
                <a:solidFill>
                  <a:srgbClr val="000000"/>
                </a:solidFill>
                <a:latin typeface="Open Sans" panose="020B0606030504020204" pitchFamily="34" charset="0"/>
              </a:rPr>
              <a:t>राज्यसभा के लिए मनोनीत होने वाली पहली भारतीय अभिनेत्री थी</a:t>
            </a:r>
          </a:p>
          <a:p>
            <a:endParaRPr lang="en-US" sz="4800" b="1">
              <a:solidFill>
                <a:srgbClr val="000000"/>
              </a:solidFill>
              <a:latin typeface="Open Sans" panose="020B0606030504020204" pitchFamily="34" charset="0"/>
            </a:endParaRPr>
          </a:p>
        </p:txBody>
      </p:sp>
    </p:spTree>
    <p:extLst>
      <p:ext uri="{BB962C8B-B14F-4D97-AF65-F5344CB8AC3E}">
        <p14:creationId xmlns:p14="http://schemas.microsoft.com/office/powerpoint/2010/main" val="2535517560"/>
      </p:ext>
    </p:extLst>
  </p:cSld>
  <p:clrMapOvr>
    <a:masterClrMapping/>
  </p:clrMapOvr>
  <p:transition spd="slow">
    <p:wheel spokes="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8C16F-78CC-C040-8C36-E49477AE0619}"/>
              </a:ext>
            </a:extLst>
          </p:cNvPr>
          <p:cNvSpPr>
            <a:spLocks noGrp="1"/>
          </p:cNvSpPr>
          <p:nvPr>
            <p:ph type="title"/>
          </p:nvPr>
        </p:nvSpPr>
        <p:spPr>
          <a:xfrm>
            <a:off x="520095" y="677334"/>
            <a:ext cx="10396882" cy="1151965"/>
          </a:xfrm>
        </p:spPr>
        <p:txBody>
          <a:bodyPr vert="horz" lIns="91440" tIns="45720" rIns="91440" bIns="45720" rtlCol="0" anchor="ctr">
            <a:normAutofit/>
          </a:bodyPr>
          <a:lstStyle/>
          <a:p>
            <a:r>
              <a:rPr lang="en-IN" sz="4800" b="1"/>
              <a:t>QUESTION NO. – 3</a:t>
            </a:r>
            <a:endParaRPr lang="en-US" sz="4800" b="1"/>
          </a:p>
        </p:txBody>
      </p:sp>
      <p:sp>
        <p:nvSpPr>
          <p:cNvPr id="3" name="Content Placeholder 2">
            <a:extLst>
              <a:ext uri="{FF2B5EF4-FFF2-40B4-BE49-F238E27FC236}">
                <a16:creationId xmlns:a16="http://schemas.microsoft.com/office/drawing/2014/main" id="{D071675F-C407-5D44-BF33-3243C15E246D}"/>
              </a:ext>
            </a:extLst>
          </p:cNvPr>
          <p:cNvSpPr>
            <a:spLocks noGrp="1"/>
          </p:cNvSpPr>
          <p:nvPr>
            <p:ph idx="1"/>
          </p:nvPr>
        </p:nvSpPr>
        <p:spPr>
          <a:xfrm>
            <a:off x="205619" y="2331464"/>
            <a:ext cx="11986381" cy="5394476"/>
          </a:xfrm>
        </p:spPr>
        <p:txBody>
          <a:bodyPr vert="horz" lIns="91440" tIns="45720" rIns="91440" bIns="45720" rtlCol="0">
            <a:normAutofit/>
          </a:bodyPr>
          <a:lstStyle/>
          <a:p>
            <a:r>
              <a:rPr lang="en-IN" sz="4800" b="1">
                <a:solidFill>
                  <a:srgbClr val="000000"/>
                </a:solidFill>
                <a:latin typeface="Open Sans" panose="020B0606030504020204" pitchFamily="34" charset="0"/>
              </a:rPr>
              <a:t>What does “R” stands in the name of the legendary cricketer, Sachin R Tendulkar? </a:t>
            </a:r>
          </a:p>
          <a:p>
            <a:r>
              <a:rPr lang="en-IN" sz="4800" b="1">
                <a:solidFill>
                  <a:srgbClr val="000000"/>
                </a:solidFill>
                <a:latin typeface="Open Sans" panose="020B0606030504020204" pitchFamily="34" charset="0"/>
              </a:rPr>
              <a:t>महान क्रिकेटर सचिन आर तेंदुलकर के नाम में “R” का क्या अर्थ है?</a:t>
            </a:r>
            <a:endParaRPr lang="en-US" sz="4800" b="1">
              <a:solidFill>
                <a:srgbClr val="000000"/>
              </a:solidFill>
              <a:latin typeface="Open Sans" panose="020B0606030504020204" pitchFamily="34" charset="0"/>
            </a:endParaRPr>
          </a:p>
        </p:txBody>
      </p:sp>
    </p:spTree>
    <p:extLst>
      <p:ext uri="{BB962C8B-B14F-4D97-AF65-F5344CB8AC3E}">
        <p14:creationId xmlns:p14="http://schemas.microsoft.com/office/powerpoint/2010/main" val="2931564111"/>
      </p:ext>
    </p:extLst>
  </p:cSld>
  <p:clrMapOvr>
    <a:masterClrMapping/>
  </p:clrMapOvr>
  <p:transition spd="slow">
    <p:wheel spokes="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7EBF1-C93D-0B40-80D3-02BF7B58DB32}"/>
              </a:ext>
            </a:extLst>
          </p:cNvPr>
          <p:cNvSpPr>
            <a:spLocks noGrp="1"/>
          </p:cNvSpPr>
          <p:nvPr>
            <p:ph type="title"/>
          </p:nvPr>
        </p:nvSpPr>
        <p:spPr>
          <a:xfrm>
            <a:off x="726412" y="516466"/>
            <a:ext cx="10396882" cy="1151965"/>
          </a:xfrm>
        </p:spPr>
        <p:txBody>
          <a:bodyPr vert="horz" lIns="91440" tIns="45720" rIns="91440" bIns="45720" rtlCol="0" anchor="ctr">
            <a:normAutofit/>
          </a:bodyPr>
          <a:lstStyle/>
          <a:p>
            <a:r>
              <a:rPr lang="en-IN" sz="4800" b="1"/>
              <a:t>QUESTION NO. – 4</a:t>
            </a:r>
            <a:endParaRPr lang="en-US" sz="4800" b="1"/>
          </a:p>
        </p:txBody>
      </p:sp>
      <p:sp>
        <p:nvSpPr>
          <p:cNvPr id="3" name="Content Placeholder 2">
            <a:extLst>
              <a:ext uri="{FF2B5EF4-FFF2-40B4-BE49-F238E27FC236}">
                <a16:creationId xmlns:a16="http://schemas.microsoft.com/office/drawing/2014/main" id="{988AD658-5976-034D-8C70-3FC12BA77555}"/>
              </a:ext>
            </a:extLst>
          </p:cNvPr>
          <p:cNvSpPr>
            <a:spLocks noGrp="1"/>
          </p:cNvSpPr>
          <p:nvPr>
            <p:ph idx="1"/>
          </p:nvPr>
        </p:nvSpPr>
        <p:spPr>
          <a:xfrm>
            <a:off x="214086" y="2764921"/>
            <a:ext cx="11421533" cy="4250317"/>
          </a:xfrm>
        </p:spPr>
        <p:txBody>
          <a:bodyPr vert="horz" lIns="91440" tIns="45720" rIns="91440" bIns="45720" rtlCol="0">
            <a:normAutofit/>
          </a:bodyPr>
          <a:lstStyle/>
          <a:p>
            <a:r>
              <a:rPr lang="en-IN" sz="4800" b="1">
                <a:solidFill>
                  <a:srgbClr val="000000"/>
                </a:solidFill>
                <a:latin typeface="Open Sans" panose="020B0606030504020204" pitchFamily="34" charset="0"/>
              </a:rPr>
              <a:t>The headquarter of International Court of Justice(ICJ) is at</a:t>
            </a:r>
          </a:p>
          <a:p>
            <a:r>
              <a:rPr lang="en-IN" sz="4800" b="1">
                <a:solidFill>
                  <a:srgbClr val="000000"/>
                </a:solidFill>
                <a:latin typeface="Open Sans" panose="020B0606030504020204" pitchFamily="34" charset="0"/>
              </a:rPr>
              <a:t>अंतर्राष्ट्रीय न्यायालय (ICJ) का मुख्यालय कहाँ है?</a:t>
            </a:r>
            <a:endParaRPr lang="en-US" sz="4800" b="1">
              <a:solidFill>
                <a:srgbClr val="000000"/>
              </a:solidFill>
              <a:latin typeface="Open Sans" panose="020B0606030504020204" pitchFamily="34" charset="0"/>
            </a:endParaRPr>
          </a:p>
        </p:txBody>
      </p:sp>
    </p:spTree>
    <p:extLst>
      <p:ext uri="{BB962C8B-B14F-4D97-AF65-F5344CB8AC3E}">
        <p14:creationId xmlns:p14="http://schemas.microsoft.com/office/powerpoint/2010/main" val="216608594"/>
      </p:ext>
    </p:extLst>
  </p:cSld>
  <p:clrMapOvr>
    <a:masterClrMapping/>
  </p:clrMapOvr>
  <p:transition spd="slow">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45811-4455-CB4E-B933-022A8017C125}"/>
              </a:ext>
            </a:extLst>
          </p:cNvPr>
          <p:cNvSpPr>
            <a:spLocks noGrp="1"/>
          </p:cNvSpPr>
          <p:nvPr>
            <p:ph type="title"/>
          </p:nvPr>
        </p:nvSpPr>
        <p:spPr>
          <a:xfrm>
            <a:off x="572105" y="479237"/>
            <a:ext cx="10515600" cy="1325563"/>
          </a:xfrm>
        </p:spPr>
        <p:txBody>
          <a:bodyPr vert="horz" lIns="91440" tIns="45720" rIns="91440" bIns="45720" rtlCol="0" anchor="ctr">
            <a:normAutofit/>
          </a:bodyPr>
          <a:lstStyle/>
          <a:p>
            <a:r>
              <a:rPr lang="en-IN" sz="4800" b="1"/>
              <a:t>QUESTION NO. – 5</a:t>
            </a:r>
            <a:endParaRPr lang="en-US" sz="4800" b="1"/>
          </a:p>
        </p:txBody>
      </p:sp>
      <p:sp>
        <p:nvSpPr>
          <p:cNvPr id="3" name="Content Placeholder 2">
            <a:extLst>
              <a:ext uri="{FF2B5EF4-FFF2-40B4-BE49-F238E27FC236}">
                <a16:creationId xmlns:a16="http://schemas.microsoft.com/office/drawing/2014/main" id="{0A1C8087-AF1B-6945-9616-550F8BED043C}"/>
              </a:ext>
            </a:extLst>
          </p:cNvPr>
          <p:cNvSpPr>
            <a:spLocks noGrp="1"/>
          </p:cNvSpPr>
          <p:nvPr>
            <p:ph idx="1"/>
          </p:nvPr>
        </p:nvSpPr>
        <p:spPr>
          <a:xfrm>
            <a:off x="26004" y="2112094"/>
            <a:ext cx="11607801" cy="4351338"/>
          </a:xfrm>
        </p:spPr>
        <p:txBody>
          <a:bodyPr vert="horz" lIns="91440" tIns="45720" rIns="91440" bIns="45720" rtlCol="0">
            <a:normAutofit/>
          </a:bodyPr>
          <a:lstStyle/>
          <a:p>
            <a:r>
              <a:rPr lang="en-IN" sz="3200" b="1">
                <a:solidFill>
                  <a:srgbClr val="000000"/>
                </a:solidFill>
                <a:latin typeface="Open Sans" panose="020B0606030504020204" pitchFamily="34" charset="0"/>
              </a:rPr>
              <a:t>Find out the alternative figure which contains figure (X) as its part.</a:t>
            </a:r>
          </a:p>
          <a:p>
            <a:r>
              <a:rPr lang="en-IN" sz="3200" b="1">
                <a:solidFill>
                  <a:srgbClr val="000000"/>
                </a:solidFill>
                <a:latin typeface="Open Sans" panose="020B0606030504020204" pitchFamily="34" charset="0"/>
              </a:rPr>
              <a:t>वह वैकल्पिक आकृति ज्ञात कीजिए जिसके भाग के रूप में आकृति (X) है।</a:t>
            </a:r>
          </a:p>
          <a:p>
            <a:br>
              <a:rPr lang="en-IN" sz="3200" b="1">
                <a:solidFill>
                  <a:srgbClr val="000000"/>
                </a:solidFill>
                <a:latin typeface="Open Sans" panose="020B0606030504020204" pitchFamily="34" charset="0"/>
              </a:rPr>
            </a:br>
            <a:endParaRPr lang="en-US" sz="3200" b="1">
              <a:solidFill>
                <a:srgbClr val="000000"/>
              </a:solidFill>
              <a:latin typeface="Open Sans" panose="020B0606030504020204" pitchFamily="34" charset="0"/>
            </a:endParaRPr>
          </a:p>
        </p:txBody>
      </p:sp>
      <p:pic>
        <p:nvPicPr>
          <p:cNvPr id="4" name="Picture 3">
            <a:extLst>
              <a:ext uri="{FF2B5EF4-FFF2-40B4-BE49-F238E27FC236}">
                <a16:creationId xmlns:a16="http://schemas.microsoft.com/office/drawing/2014/main" id="{E54CAF9A-EEF9-3048-960F-CDFE77E19DC0}"/>
              </a:ext>
            </a:extLst>
          </p:cNvPr>
          <p:cNvPicPr>
            <a:picLocks noChangeAspect="1"/>
          </p:cNvPicPr>
          <p:nvPr/>
        </p:nvPicPr>
        <p:blipFill>
          <a:blip r:embed="rId2"/>
          <a:stretch>
            <a:fillRect/>
          </a:stretch>
        </p:blipFill>
        <p:spPr>
          <a:xfrm>
            <a:off x="1467755" y="4379781"/>
            <a:ext cx="9035143" cy="2265078"/>
          </a:xfrm>
          <a:prstGeom prst="rect">
            <a:avLst/>
          </a:prstGeom>
        </p:spPr>
      </p:pic>
    </p:spTree>
    <p:extLst>
      <p:ext uri="{BB962C8B-B14F-4D97-AF65-F5344CB8AC3E}">
        <p14:creationId xmlns:p14="http://schemas.microsoft.com/office/powerpoint/2010/main" val="4267882233"/>
      </p:ext>
    </p:extLst>
  </p:cSld>
  <p:clrMapOvr>
    <a:masterClrMapping/>
  </p:clrMapOvr>
  <p:transition spd="slow">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CEF3F-93AB-F24F-9C68-2ADD718E9030}"/>
              </a:ext>
            </a:extLst>
          </p:cNvPr>
          <p:cNvSpPr>
            <a:spLocks noGrp="1"/>
          </p:cNvSpPr>
          <p:nvPr>
            <p:ph type="title"/>
          </p:nvPr>
        </p:nvSpPr>
        <p:spPr/>
        <p:txBody>
          <a:bodyPr vert="horz" lIns="91440" tIns="45720" rIns="91440" bIns="45720" rtlCol="0" anchor="ctr">
            <a:normAutofit/>
          </a:bodyPr>
          <a:lstStyle/>
          <a:p>
            <a:r>
              <a:rPr lang="en-IN" sz="4800" b="1"/>
              <a:t>QUESTION NO. – 6</a:t>
            </a:r>
            <a:endParaRPr lang="en-US" sz="4800" b="1"/>
          </a:p>
        </p:txBody>
      </p:sp>
      <p:sp>
        <p:nvSpPr>
          <p:cNvPr id="3" name="Content Placeholder 2">
            <a:extLst>
              <a:ext uri="{FF2B5EF4-FFF2-40B4-BE49-F238E27FC236}">
                <a16:creationId xmlns:a16="http://schemas.microsoft.com/office/drawing/2014/main" id="{5873E14B-1E44-4348-BB36-A19EA428022B}"/>
              </a:ext>
            </a:extLst>
          </p:cNvPr>
          <p:cNvSpPr>
            <a:spLocks noGrp="1"/>
          </p:cNvSpPr>
          <p:nvPr>
            <p:ph idx="1"/>
          </p:nvPr>
        </p:nvSpPr>
        <p:spPr/>
        <p:txBody>
          <a:bodyPr vert="horz" lIns="91440" tIns="45720" rIns="91440" bIns="45720" rtlCol="0">
            <a:normAutofit/>
          </a:bodyPr>
          <a:lstStyle/>
          <a:p>
            <a:r>
              <a:rPr lang="en-IN" sz="4800" b="1">
                <a:solidFill>
                  <a:srgbClr val="000000"/>
                </a:solidFill>
                <a:latin typeface="Open Sans" panose="020B0606030504020204" pitchFamily="34" charset="0"/>
              </a:rPr>
              <a:t>The language spoken in Lakshadweep island is?</a:t>
            </a:r>
          </a:p>
          <a:p>
            <a:r>
              <a:rPr lang="en-IN" sz="4800" b="1">
                <a:solidFill>
                  <a:srgbClr val="000000"/>
                </a:solidFill>
                <a:latin typeface="Open Sans" panose="020B0606030504020204" pitchFamily="34" charset="0"/>
              </a:rPr>
              <a:t>लक्षद्वीप द्वीप में बोली जाने वाली भाषा है?</a:t>
            </a:r>
            <a:endParaRPr lang="en-US" sz="4800" b="1">
              <a:solidFill>
                <a:srgbClr val="000000"/>
              </a:solidFill>
              <a:latin typeface="Open Sans" panose="020B0606030504020204" pitchFamily="34" charset="0"/>
            </a:endParaRPr>
          </a:p>
        </p:txBody>
      </p:sp>
    </p:spTree>
    <p:extLst>
      <p:ext uri="{BB962C8B-B14F-4D97-AF65-F5344CB8AC3E}">
        <p14:creationId xmlns:p14="http://schemas.microsoft.com/office/powerpoint/2010/main" val="3934257395"/>
      </p:ext>
    </p:extLst>
  </p:cSld>
  <p:clrMapOvr>
    <a:masterClrMapping/>
  </p:clrMapOvr>
  <p:transition spd="slow">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BF533-058E-2E49-82BD-4F7678A5A1D6}"/>
              </a:ext>
            </a:extLst>
          </p:cNvPr>
          <p:cNvSpPr>
            <a:spLocks noGrp="1"/>
          </p:cNvSpPr>
          <p:nvPr>
            <p:ph type="title"/>
          </p:nvPr>
        </p:nvSpPr>
        <p:spPr>
          <a:xfrm>
            <a:off x="576944" y="476302"/>
            <a:ext cx="10396882" cy="1151965"/>
          </a:xfrm>
        </p:spPr>
        <p:txBody>
          <a:bodyPr vert="horz" lIns="91440" tIns="45720" rIns="91440" bIns="45720" rtlCol="0" anchor="ctr">
            <a:normAutofit/>
          </a:bodyPr>
          <a:lstStyle/>
          <a:p>
            <a:r>
              <a:rPr lang="en-IN" sz="4800" b="1"/>
              <a:t>QUESTION NO. – 7</a:t>
            </a:r>
            <a:endParaRPr lang="en-US" sz="4800" b="1"/>
          </a:p>
        </p:txBody>
      </p:sp>
      <p:sp>
        <p:nvSpPr>
          <p:cNvPr id="3" name="Content Placeholder 2">
            <a:extLst>
              <a:ext uri="{FF2B5EF4-FFF2-40B4-BE49-F238E27FC236}">
                <a16:creationId xmlns:a16="http://schemas.microsoft.com/office/drawing/2014/main" id="{54A8EC16-E3B4-AF4B-8A4C-EB1DAFFDDD3F}"/>
              </a:ext>
            </a:extLst>
          </p:cNvPr>
          <p:cNvSpPr>
            <a:spLocks noGrp="1"/>
          </p:cNvSpPr>
          <p:nvPr>
            <p:ph idx="1"/>
          </p:nvPr>
        </p:nvSpPr>
        <p:spPr>
          <a:xfrm>
            <a:off x="371324" y="2334381"/>
            <a:ext cx="11820676" cy="4523619"/>
          </a:xfrm>
        </p:spPr>
        <p:txBody>
          <a:bodyPr vert="horz" lIns="91440" tIns="45720" rIns="91440" bIns="45720" rtlCol="0">
            <a:normAutofit/>
          </a:bodyPr>
          <a:lstStyle/>
          <a:p>
            <a:r>
              <a:rPr lang="en-IN" sz="4800" b="1">
                <a:solidFill>
                  <a:srgbClr val="000000"/>
                </a:solidFill>
                <a:latin typeface="Open Sans" panose="020B0606030504020204" pitchFamily="34" charset="0"/>
              </a:rPr>
              <a:t>How many teams will compete in the Indian Premier League (IPL) 2022?</a:t>
            </a:r>
          </a:p>
          <a:p>
            <a:r>
              <a:rPr lang="en-IN" sz="4800" b="1">
                <a:solidFill>
                  <a:srgbClr val="000000"/>
                </a:solidFill>
                <a:latin typeface="Open Sans" panose="020B0606030504020204" pitchFamily="34" charset="0"/>
              </a:rPr>
              <a:t>इंडियन प्रीमियर लीग (आईपीएल) 2022 में कितनी टीमें प्रतिस्पर्धा करेंगी?</a:t>
            </a:r>
            <a:endParaRPr lang="en-US" sz="4800" b="1">
              <a:solidFill>
                <a:srgbClr val="000000"/>
              </a:solidFill>
              <a:latin typeface="Open Sans" panose="020B0606030504020204" pitchFamily="34" charset="0"/>
            </a:endParaRPr>
          </a:p>
        </p:txBody>
      </p:sp>
    </p:spTree>
    <p:extLst>
      <p:ext uri="{BB962C8B-B14F-4D97-AF65-F5344CB8AC3E}">
        <p14:creationId xmlns:p14="http://schemas.microsoft.com/office/powerpoint/2010/main" val="556060850"/>
      </p:ext>
    </p:extLst>
  </p:cSld>
  <p:clrMapOvr>
    <a:masterClrMapping/>
  </p:clrMapOvr>
  <p:transition spd="slow">
    <p:wheel spokes="1"/>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2A1AC-087C-0347-85C6-BE07578CD870}"/>
              </a:ext>
            </a:extLst>
          </p:cNvPr>
          <p:cNvSpPr>
            <a:spLocks noGrp="1"/>
          </p:cNvSpPr>
          <p:nvPr>
            <p:ph type="title"/>
          </p:nvPr>
        </p:nvSpPr>
        <p:spPr>
          <a:xfrm>
            <a:off x="157238" y="-191255"/>
            <a:ext cx="11877524" cy="2773589"/>
          </a:xfrm>
        </p:spPr>
        <p:txBody>
          <a:bodyPr vert="horz" lIns="91440" tIns="45720" rIns="91440" bIns="45720" rtlCol="0" anchor="ctr">
            <a:noAutofit/>
          </a:bodyPr>
          <a:lstStyle/>
          <a:p>
            <a:r>
              <a:rPr lang="en-IN" sz="4000" b="1"/>
              <a:t>8. Identify this flower whose name signifies the first one to open to the morning sun each day.</a:t>
            </a:r>
            <a:br>
              <a:rPr lang="en-IN" sz="4000" b="1"/>
            </a:br>
            <a:r>
              <a:rPr lang="en-IN" sz="4000" b="1"/>
              <a:t>इस फूल की पहचान करें जिसका नाम हर दिन सुबह के सूरज के लिए सबसे पहले खुलने का प्रतीक है।</a:t>
            </a:r>
            <a:endParaRPr lang="en-US" sz="4000" b="1"/>
          </a:p>
        </p:txBody>
      </p:sp>
      <p:pic>
        <p:nvPicPr>
          <p:cNvPr id="4" name="Picture 4">
            <a:extLst>
              <a:ext uri="{FF2B5EF4-FFF2-40B4-BE49-F238E27FC236}">
                <a16:creationId xmlns:a16="http://schemas.microsoft.com/office/drawing/2014/main" id="{765C72B6-CE62-EA4E-BA88-4E5E5537713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2857" y="2685143"/>
            <a:ext cx="10958286" cy="3871648"/>
          </a:xfrm>
        </p:spPr>
      </p:pic>
    </p:spTree>
    <p:extLst>
      <p:ext uri="{BB962C8B-B14F-4D97-AF65-F5344CB8AC3E}">
        <p14:creationId xmlns:p14="http://schemas.microsoft.com/office/powerpoint/2010/main" val="2352048857"/>
      </p:ext>
    </p:extLst>
  </p:cSld>
  <p:clrMapOvr>
    <a:masterClrMapping/>
  </p:clrMapOvr>
  <p:transition spd="slow">
    <p:wheel spokes="1"/>
  </p:transition>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TM04033917[[fn=Berlin]]_novariants" id="{309C13C0-3BE0-4E8F-8916-1D5516B3B5DD}" vid="{18E1BE87-7240-45DF-8788-3CAEB7F17AB1}"/>
    </a:ext>
  </a:extLst>
</a:theme>
</file>

<file path=docProps/app.xml><?xml version="1.0" encoding="utf-8"?>
<Properties xmlns="http://schemas.openxmlformats.org/officeDocument/2006/extended-properties" xmlns:vt="http://schemas.openxmlformats.org/officeDocument/2006/docPropsVTypes">
  <TotalTime>0</TotalTime>
  <Words>426</Words>
  <Application>Microsoft Office PowerPoint</Application>
  <PresentationFormat>Widescreen</PresentationFormat>
  <Paragraphs>40</Paragraphs>
  <Slides>12</Slides>
  <Notes>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Open Sans</vt:lpstr>
      <vt:lpstr>Trebuchet MS</vt:lpstr>
      <vt:lpstr>Berlin</vt:lpstr>
      <vt:lpstr>RAPID QUESTION SET:- VI</vt:lpstr>
      <vt:lpstr>QUESTION NO. – 1 </vt:lpstr>
      <vt:lpstr>QUESTION NO. – 2 </vt:lpstr>
      <vt:lpstr>QUESTION NO. – 3</vt:lpstr>
      <vt:lpstr>QUESTION NO. – 4</vt:lpstr>
      <vt:lpstr>QUESTION NO. – 5</vt:lpstr>
      <vt:lpstr>QUESTION NO. – 6</vt:lpstr>
      <vt:lpstr>QUESTION NO. – 7</vt:lpstr>
      <vt:lpstr>8. Identify this flower whose name signifies the first one to open to the morning sun each day. इस फूल की पहचान करें जिसका नाम हर दिन सुबह के सूरज के लिए सबसे पहले खुलने का प्रतीक है।</vt:lpstr>
      <vt:lpstr>QUESTION NO. – 9 </vt:lpstr>
      <vt:lpstr>10. Identify this city , located in Karnataka, which is also known as the Scotland of India. Famous for its hospitality and coffee plantation.  कर्नाटक में स्थित इस शहर की पहचान करें, जिसे भारत का स्कॉटलैंड भी कहा जाता है। अपनी सत्कार और कॉफी बागान के लिए प्रसिद्ध है।</vt:lpstr>
      <vt:lpstr>ANSWERS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AJMAT ALI</dc:creator>
  <cp:lastModifiedBy>PAWAN RAY</cp:lastModifiedBy>
  <cp:revision>10</cp:revision>
  <dcterms:created xsi:type="dcterms:W3CDTF">2021-12-07T17:34:29Z</dcterms:created>
  <dcterms:modified xsi:type="dcterms:W3CDTF">2021-12-27T05:25:50Z</dcterms:modified>
</cp:coreProperties>
</file>